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8"/>
  </p:notesMasterIdLst>
  <p:sldIdLst>
    <p:sldId id="256" r:id="rId2"/>
    <p:sldId id="275" r:id="rId3"/>
    <p:sldId id="337" r:id="rId4"/>
    <p:sldId id="340" r:id="rId5"/>
    <p:sldId id="338" r:id="rId6"/>
    <p:sldId id="339" r:id="rId7"/>
  </p:sldIdLst>
  <p:sldSz cx="9144000" cy="6858000" type="screen4x3"/>
  <p:notesSz cx="6797675" cy="99266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CCECFF"/>
    <a:srgbClr val="CCFFFF"/>
    <a:srgbClr val="99CCFF"/>
    <a:srgbClr val="FFFF99"/>
    <a:srgbClr val="CCCC00"/>
    <a:srgbClr val="E6B2AC"/>
    <a:srgbClr val="F0BABA"/>
    <a:srgbClr val="FFDD4B"/>
    <a:srgbClr val="FFE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AC07E-6EE8-4626-BF9B-8C286E11C7CF}" type="datetimeFigureOut">
              <a:rPr lang="ru-RU" smtClean="0"/>
              <a:pPr/>
              <a:t>26.06.2019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F40B8-8590-4782-80D3-C96AF2AE35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84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6/26/2019</a:t>
            </a:fld>
            <a:endParaRPr lang="en-US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6/26/2019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6/26/2019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6/26/2019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6/26/2019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6/26/2019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6/26/2019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6/26/2019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6/26/2019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6/26/2019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6/26/2019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6/26/2019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975449" y="1759789"/>
            <a:ext cx="5633049" cy="2677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 Думы Тайшетского района от 23.04.2019 г. № 213 «О внесении изменений в решение Думы Тайшетского района от 20.12.2018 г. № 182 «О бюджете муниципального образования Тайшетский район на 2019 год и на плановый период 2020 и 2021 годов»</a:t>
            </a:r>
            <a:r>
              <a:rPr lang="ru-RU" sz="2400" dirty="0" smtClean="0"/>
              <a:t>         </a:t>
            </a: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457700" y="152400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1026" name="Picture 2" descr="C:\Users\finupr\Desktop\ger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" cy="106679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577969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основных параметров бюджета муниципального образования «Тайшетский район» на 2019 и на плановый период   2020 и 2021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924629"/>
              </p:ext>
            </p:extLst>
          </p:nvPr>
        </p:nvGraphicFramePr>
        <p:xfrm>
          <a:off x="1017917" y="1293961"/>
          <a:ext cx="7962180" cy="543690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53087"/>
                <a:gridCol w="1112807"/>
                <a:gridCol w="1121434"/>
                <a:gridCol w="1026544"/>
                <a:gridCol w="655607"/>
                <a:gridCol w="1026544"/>
                <a:gridCol w="966157"/>
              </a:tblGrid>
              <a:tr h="53361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2019г. с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изменениями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роста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832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2 032 387,5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2 070 040,5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37 653,0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1,85%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2 056 336,3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1 791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47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НЕЦЕЛЕВЫЕ, из них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712 080,5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729 781,8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17 701,3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2,49%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637 525,5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635 256,2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146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неналоговые доходы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544 398,6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556 599,9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12 201,3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2,24%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569 882,6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567 980,6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23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1 324 214,1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1 345 607,0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21 392,9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1,62%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1 418 810,8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1 156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676,0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8494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прочих  остатков </a:t>
                      </a:r>
                      <a:r>
                        <a:rPr kumimoji="0" lang="ru-RU" sz="11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субсидий, субвенций и иных межбюджетных трансфертов, имеющих целевое назначение, прошлых лет </a:t>
                      </a:r>
                      <a:endParaRPr lang="ru-RU" sz="11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- 3 907,1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- 5 348,3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- 1 441,2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-36,9%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287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2 087 794,1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2 125 447,0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37 652,9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1,80%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2 087 465,4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1 820 771,6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860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(без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целевых)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763 580,0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779 840,0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16 260,0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2,13%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653 629,3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634 238,3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488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1 324 214,1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1 345 607,0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21 392,9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1,62%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1 418 810,8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1 156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676,0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287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Условно-утвержденные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025,3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29 857,3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287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55 406,6</a:t>
                      </a:r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55 406,5</a:t>
                      </a:r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-0,1</a:t>
                      </a:r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31 129,1</a:t>
                      </a:r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28 839,4</a:t>
                      </a:r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1235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ДЕФИЦИТА</a:t>
                      </a:r>
                      <a:endParaRPr lang="ru-RU" sz="11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10,2%</a:t>
                      </a:r>
                      <a:endParaRPr lang="ru-RU" sz="11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10,0%</a:t>
                      </a:r>
                      <a:endParaRPr lang="ru-RU" sz="11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-0,2п.п.</a:t>
                      </a:r>
                      <a:endParaRPr lang="ru-RU" sz="11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5,5%</a:t>
                      </a:r>
                      <a:endParaRPr lang="ru-RU" sz="11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5,1%</a:t>
                      </a:r>
                      <a:endParaRPr lang="ru-RU" sz="11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562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ДОЛГ</a:t>
                      </a:r>
                      <a:endParaRPr lang="ru-RU" sz="11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56 264,4</a:t>
                      </a:r>
                      <a:endParaRPr lang="ru-RU" sz="11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56 264,4</a:t>
                      </a:r>
                      <a:endParaRPr lang="ru-RU" sz="11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88 143,6</a:t>
                      </a:r>
                      <a:endParaRPr lang="ru-RU" sz="11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117 232,9</a:t>
                      </a:r>
                      <a:endParaRPr lang="ru-RU" sz="11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516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долга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10,3%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10,3%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15,5%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20,6%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C:\Users\finupr\Desktop\ger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" cy="1066799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26544"/>
            <a:ext cx="1447800" cy="258792"/>
          </a:xfrm>
          <a:prstGeom prst="rect">
            <a:avLst/>
          </a:prstGeom>
        </p:spPr>
        <p:txBody>
          <a:bodyPr vert="horz" lIns="0" tIns="0" rIns="0" bIns="0" anchor="ctr" anchorCtr="1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1214" y="508957"/>
            <a:ext cx="7315201" cy="905775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108000" bIns="7200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Факторы, влияющие на необходимость уточнения параметров бюджета муниципального образования «Тайшетский район» на 2019 и на плановый период   2020 и 2021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6" name="Picture 2" descr="C:\Users\finupr\Desktop\ger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" cy="1066799"/>
          </a:xfrm>
          <a:prstGeom prst="rect">
            <a:avLst/>
          </a:prstGeom>
          <a:noFill/>
        </p:spPr>
      </p:pic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854678" y="1966822"/>
            <a:ext cx="6564703" cy="3485071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just"/>
            <a:r>
              <a:rPr lang="ru-RU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Увеличение объемов безвозмездных поступлений из областного бюджета на 2019 год и на плановый период 2020 и 2021 годов в соответствии с государственными программами и подпрограммами Иркутской области, нормативно-правовыми актами Иркутской области;</a:t>
            </a:r>
          </a:p>
          <a:p>
            <a:pPr algn="just"/>
            <a:r>
              <a:rPr lang="ru-RU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увеличение налоговых и неналоговых доходов в связи с прогнозируемыми поступлениями  доходов в бюджет муниципального образования "Тайшетский район»;</a:t>
            </a:r>
          </a:p>
          <a:p>
            <a:pPr algn="just"/>
            <a:r>
              <a:rPr lang="ru-RU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b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"Тайшетский район";</a:t>
            </a:r>
          </a:p>
          <a:p>
            <a:pPr algn="just"/>
            <a:r>
              <a:rPr lang="ru-RU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программы муниципальных внутренних заимствований муниципального образования «Тайшетский район» на 2019 год и на плановый период 2020 и 2021 годов;</a:t>
            </a:r>
          </a:p>
          <a:p>
            <a:pPr algn="just"/>
            <a:r>
              <a:rPr lang="ru-RU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источников финансирования дефицита бюджета</a:t>
            </a:r>
            <a:r>
              <a:rPr lang="x-none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</a:t>
            </a:r>
            <a:r>
              <a:rPr lang="x-none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</a:t>
            </a:r>
            <a:r>
              <a:rPr lang="ru-RU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Тайшетский район</a:t>
            </a:r>
            <a:r>
              <a:rPr lang="x-none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 </a:t>
            </a:r>
            <a:r>
              <a:rPr lang="ru-RU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на 2019 год и на плановый период 2020 и 2021 годов.</a:t>
            </a:r>
          </a:p>
          <a:p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4566" y="543464"/>
            <a:ext cx="7598434" cy="465827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непрограммных расходов бюджета на 2019 год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863869"/>
              </p:ext>
            </p:extLst>
          </p:nvPr>
        </p:nvGraphicFramePr>
        <p:xfrm>
          <a:off x="1017914" y="1231569"/>
          <a:ext cx="8022568" cy="532153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589256"/>
                <a:gridCol w="1276709"/>
                <a:gridCol w="1216325"/>
                <a:gridCol w="940278"/>
              </a:tblGrid>
              <a:tr h="410658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 с изменениями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</a:txBody>
                  <a:tcPr/>
                </a:tc>
              </a:tr>
              <a:tr h="228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"Молодым семьям – доступное жильё" на 2014-2019 годы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10 755,3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10 755,3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2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"Охрана окружающей среды и обеспечение экологической безопасности в Тайшетском районе" на 2018 – 2020 годы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42 468,5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42 468,5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39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сельского хозяйства и регулирование рынков сельскохозяйственной продукции, сырья и продовольствия на 2014-2017 годы и на период до 2020 года"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745,8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835,8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08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"Модернизация объектов коммунальной инфраструктуры муниципального образования "Тайшетский район" на 2018-2020 годы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25 472,0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25 472,0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2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"Управление муниципальными финансами в муниципальном образовании "Тайшетский район" на 2014-2019 годы"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134 173,7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141 567,1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7 393,4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8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муниципальной системы образования" на 2015-2020 годы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1 489 890,0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1 517 884,7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27 994,7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8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культуры" на 2015-2020 годы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159 131,3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161 306,2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2 174,9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0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"Социальная поддержка отдельных категорий населения муниципального образования "Тайшетский район" на 2017-2020 годы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83 083,6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83 083,6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74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"Муниципальное управление" на 2015-2020 годы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67 059,5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67 059,5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3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"Повышение эффективности управления муниципальным имуществом муниципального образования "Тайшетский район" на 2016-2020 годы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44 871,7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44 871,2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-0,6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9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"Безопасность дорожного движения" на 2017-2020 годы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8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"Профилактика правонарушений, обеспечение общественной безопасности и правопорядка на территории муниципального образования "Тайшетский район" на 2018-2020 годы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34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2 057 891,4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2 095 543,8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37 652,4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39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направления деятельности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29 902,7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29 903,2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2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2 087 794,1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2 125 447,0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653,0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6" name="Picture 2" descr="C:\Users\finupr\Desktop\ger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" cy="1066799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905774"/>
            <a:ext cx="1447800" cy="276045"/>
          </a:xfrm>
          <a:prstGeom prst="rect">
            <a:avLst/>
          </a:prstGeom>
        </p:spPr>
        <p:txBody>
          <a:bodyPr vert="horz" lIns="0" tIns="0" rIns="0" bIns="0" anchor="ctr" anchorCtr="1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39948"/>
            <a:ext cx="7772400" cy="688256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tIns="36000" bIns="36000" anchor="t" anchorCtr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расходов на 2019 год, источником финансового обеспечения которых являются целевые безвозмездные поступления</a:t>
            </a:r>
            <a:r>
              <a:rPr lang="ru-RU" sz="1400" dirty="0" smtClean="0">
                <a:solidFill>
                  <a:schemeClr val="tx1"/>
                </a:solidFill>
              </a:rPr>
              <a:t>  </a:t>
            </a:r>
            <a:r>
              <a:rPr lang="ru-RU" sz="1600" dirty="0" smtClean="0">
                <a:solidFill>
                  <a:schemeClr val="tx1"/>
                </a:solidFill>
              </a:rPr>
              <a:t>        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872148"/>
              </p:ext>
            </p:extLst>
          </p:nvPr>
        </p:nvGraphicFramePr>
        <p:xfrm>
          <a:off x="1576251" y="1846053"/>
          <a:ext cx="6879772" cy="356293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0121"/>
                <a:gridCol w="5570815"/>
                <a:gridCol w="938836"/>
              </a:tblGrid>
              <a:tr h="68072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/>
                </a:tc>
              </a:tr>
              <a:tr h="45381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b="0" i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Мероприятия по предотвращению распространения туберкулеза в образовательных организациях муниципального образования "Тайшетский район" </a:t>
                      </a:r>
                      <a:endParaRPr lang="ru-RU" sz="1200" b="0" i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353,0</a:t>
                      </a:r>
                      <a:endParaRPr lang="ru-RU" sz="1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381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 b="0" i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Реализация мероприятий перечня проектов народных инициатив </a:t>
                      </a:r>
                      <a:endParaRPr lang="ru-RU" sz="1200" b="0" i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</a:t>
                      </a:r>
                      <a:endParaRPr lang="ru-RU" sz="1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637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 b="0" i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Приобретение продуктов питания в лагерях дневного пребывания на базе общеобразовательных учреждений</a:t>
                      </a:r>
                      <a:endParaRPr lang="ru-RU" sz="1200" b="0" i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4 952,6</a:t>
                      </a:r>
                      <a:endParaRPr lang="ru-RU" sz="1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209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200" b="0" i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Комплектование книжного фонда</a:t>
                      </a:r>
                      <a:endParaRPr lang="ru-RU" sz="1200" b="0" i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309,4</a:t>
                      </a:r>
                      <a:endParaRPr lang="ru-RU" sz="1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966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200" b="0" i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мероприятий, связанных с развитием и укреплением материально-технической базы муниципальных домов культуры</a:t>
                      </a:r>
                      <a:endParaRPr lang="ru-RU" sz="1200" b="0" i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777,9</a:t>
                      </a:r>
                      <a:endParaRPr lang="ru-RU" sz="1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553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b="0" i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21 392,9</a:t>
                      </a:r>
                      <a:endParaRPr lang="ru-RU" sz="1200" b="1" i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C:\Users\finupr\Desktop\ger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" cy="1066799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380226"/>
            <a:ext cx="1447800" cy="284671"/>
          </a:xfrm>
          <a:prstGeom prst="rect">
            <a:avLst/>
          </a:prstGeom>
        </p:spPr>
        <p:txBody>
          <a:bodyPr vert="horz" lIns="0" tIns="0" rIns="0" bIns="0" anchor="ctr" anchorCtr="1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577969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расходной части бюджета на 2019 год                              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доходов )</a:t>
            </a:r>
            <a:r>
              <a:rPr lang="ru-RU" sz="13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13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13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087041"/>
              </p:ext>
            </p:extLst>
          </p:nvPr>
        </p:nvGraphicFramePr>
        <p:xfrm>
          <a:off x="1173192" y="1446734"/>
          <a:ext cx="7737896" cy="427427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83080"/>
                <a:gridCol w="6311882"/>
                <a:gridCol w="942934"/>
              </a:tblGrid>
              <a:tr h="47940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4335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учреждений дошкольного образования 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1 345,6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76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учреждений общего образования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420,6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340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учреждений дополнительного образования</a:t>
                      </a:r>
                      <a:endParaRPr lang="ru-RU" sz="12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3 434,4</a:t>
                      </a:r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940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отдыха и оздоровления детей в образовательных организациях муниципального образования "Тайшетский район" в каникулярное время</a:t>
                      </a:r>
                      <a:endParaRPr lang="ru-RU" sz="12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978,0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116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по предотвращению распространения туберкулеза в образовательных организациях муниципального образования "Тайшетский район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1 272,7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76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своевременного исполнения долговых обязательств муниципального района</a:t>
                      </a:r>
                    </a:p>
                    <a:p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7 246,0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76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мероприятий перечня проектов народных инициатив </a:t>
                      </a:r>
                    </a:p>
                    <a:p>
                      <a:pPr algn="l"/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2 078,9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76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расходы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- 516,0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7643">
                <a:tc>
                  <a:txBody>
                    <a:bodyPr/>
                    <a:lstStyle/>
                    <a:p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</a:t>
                      </a:r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16 260,0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C:\Users\finupr\Desktop\ger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" cy="1066799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43796"/>
            <a:ext cx="1447800" cy="232913"/>
          </a:xfrm>
          <a:prstGeom prst="rect">
            <a:avLst/>
          </a:prstGeom>
        </p:spPr>
        <p:txBody>
          <a:bodyPr vert="horz" lIns="0" tIns="0" rIns="0" bIns="0" anchor="ctr" anchorCtr="1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16417</TotalTime>
  <Words>952</Words>
  <Application>Microsoft Office PowerPoint</Application>
  <PresentationFormat>Экран (4:3)</PresentationFormat>
  <Paragraphs>234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 Unicode MS</vt:lpstr>
      <vt:lpstr>Arial Narrow</vt:lpstr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 </vt:lpstr>
      <vt:lpstr>Изменение основных параметров бюджета муниципального образования «Тайшетский район» на 2019 и на плановый период   2020 и 2021 годов                                                                                                                                            </vt:lpstr>
      <vt:lpstr>Факторы, влияющие на необходимость уточнения параметров бюджета муниципального образования «Тайшетский район» на 2019 и на плановый период   2020 и 2021 годов                                                                                                                                            </vt:lpstr>
      <vt:lpstr>Уточнение объемов финансового обеспечения реализации мероприятий муниципальных программ и непрограммных расходов бюджета на 2019 год</vt:lpstr>
      <vt:lpstr>Уточнение расходов на 2019 год, источником финансового обеспечения которых являются целевые безвозмездные поступления                                                                                                                                            </vt:lpstr>
      <vt:lpstr>Уточнение расходной части бюджета на 2019 год                                 (за счет собственных доходов )                                        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RePack by Diakov</cp:lastModifiedBy>
  <cp:revision>1826</cp:revision>
  <cp:lastPrinted>2019-05-06T05:40:21Z</cp:lastPrinted>
  <dcterms:modified xsi:type="dcterms:W3CDTF">2019-06-26T07:26:01Z</dcterms:modified>
</cp:coreProperties>
</file>